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096" y="9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2.22\&#1050;&#1088;&#1072;&#1089;&#1086;&#1090;&#1072;%202022%20-%20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2.22\&#1050;&#1088;&#1072;&#1089;&#1086;&#1090;&#1072;%202022%20-%20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2.22\&#1050;&#1088;&#1072;&#1089;&#1086;&#1090;&#1072;%202022%20-%201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2.22\&#1050;&#1088;&#1072;&#1089;&#1086;&#1090;&#1072;%202022%20-%201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2.22\&#1050;&#1088;&#1072;&#1089;&#1086;&#1090;&#1072;%202022%20-%201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2%20&#1075;&#1086;&#1076;\&#1085;&#1072;%2001.02.22\&#1050;&#1088;&#1072;&#1089;&#1086;&#1090;&#1072;%202022%20-%201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1600557267406548"/>
          <c:y val="0.55134014524060659"/>
          <c:w val="0.54010143853325632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01.02.2022г.</c:v>
                </c:pt>
              </c:strCache>
            </c:strRef>
          </c:cat>
          <c:val>
            <c:numRef>
              <c:f>'Осн параметры'!$B$4:$B$5</c:f>
              <c:numCache>
                <c:formatCode>#\ ##0.0</c:formatCode>
                <c:ptCount val="2"/>
                <c:pt idx="0">
                  <c:v>26.6</c:v>
                </c:pt>
                <c:pt idx="1">
                  <c:v>26.6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6-4A81-900C-ADF0D2C54210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01.02.2022г.</c:v>
                </c:pt>
              </c:strCache>
            </c:strRef>
          </c:cat>
          <c:val>
            <c:numRef>
              <c:f>'Осн параметры'!$C$4:$C$5</c:f>
              <c:numCache>
                <c:formatCode>#\ ##0.0</c:formatCode>
                <c:ptCount val="2"/>
                <c:pt idx="0">
                  <c:v>10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06-4A81-900C-ADF0D2C54210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параметры'!$A$4:$A$5</c:f>
              <c:strCache>
                <c:ptCount val="2"/>
                <c:pt idx="0">
                  <c:v>на 01.01.2022г.</c:v>
                </c:pt>
                <c:pt idx="1">
                  <c:v>на 01.02.2022г.</c:v>
                </c:pt>
              </c:strCache>
            </c:strRef>
          </c:cat>
          <c:val>
            <c:numRef>
              <c:f>'Осн параметры'!$D$4:$D$5</c:f>
              <c:numCache>
                <c:formatCode>#\ ##0.0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06-4A81-900C-ADF0D2C542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2542156015216461"/>
          <c:w val="0.85283070866141741"/>
          <c:h val="0.1843106132538633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4442139392354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General</c:formatCode>
                <c:ptCount val="12"/>
                <c:pt idx="0" formatCode="#\ ##0.0">
                  <c:v>48.538663180000015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E8-42DB-84B7-D6FEAEB525C4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62.855071719999991</c:v>
                </c:pt>
                <c:pt idx="8">
                  <c:v>65.700933479999975</c:v>
                </c:pt>
                <c:pt idx="9">
                  <c:v>111.60705233000003</c:v>
                </c:pt>
                <c:pt idx="10">
                  <c:v>98.72286093999999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E8-42DB-84B7-D6FEAEB52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E8-42DB-84B7-D6FEAEB525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General</c:formatCode>
                <c:ptCount val="12"/>
                <c:pt idx="0" formatCode="0.0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BE8-42DB-84B7-D6FEAEB525C4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E8-42DB-84B7-D6FEAEB525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General</c:formatCode>
                <c:ptCount val="12"/>
                <c:pt idx="0" formatCode="0.0">
                  <c:v>109.40565157476712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BE8-42DB-84B7-D6FEAEB525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3751658412582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General</c:formatCode>
                <c:ptCount val="12"/>
                <c:pt idx="0" formatCode="#\ ##0.0">
                  <c:v>29.69454915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A6-4061-A691-2321B3E1096E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A6-4061-A691-2321B3E10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A6-4061-A691-2321B3E1096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General</c:formatCode>
                <c:ptCount val="12"/>
                <c:pt idx="0" formatCode="0.0">
                  <c:v>103.63487430039318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5A6-4061-A691-2321B3E1096E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A6-4061-A691-2321B3E1096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General</c:formatCode>
                <c:ptCount val="12"/>
                <c:pt idx="0" formatCode="0.0">
                  <c:v>107.86046753211787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5A6-4061-A691-2321B3E10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6422280548264813E-2"/>
          <c:y val="0.8840369560153537"/>
          <c:w val="0.82715543890347043"/>
          <c:h val="5.486763082469946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126.83841114178938</c:v>
                </c:pt>
                <c:pt idx="1">
                  <c:v>127.92103556245264</c:v>
                </c:pt>
                <c:pt idx="2">
                  <c:v>96.168028167995644</c:v>
                </c:pt>
                <c:pt idx="3">
                  <c:v>103.26288501756416</c:v>
                </c:pt>
                <c:pt idx="4">
                  <c:v>65.005920621434143</c:v>
                </c:pt>
                <c:pt idx="5">
                  <c:v>229.11122036226331</c:v>
                </c:pt>
                <c:pt idx="6">
                  <c:v>118.59004365296535</c:v>
                </c:pt>
                <c:pt idx="7">
                  <c:v>140.32019742689857</c:v>
                </c:pt>
                <c:pt idx="8">
                  <c:v>66.457017717549661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A-415F-9356-77F7E3B896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</a:t>
            </a:r>
            <a:r>
              <a:rPr lang="ru-RU" sz="14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887861843356538"/>
          <c:y val="0.20976889127971271"/>
          <c:w val="0.36376327464995728"/>
          <c:h val="0.77836138378875941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27.272549720000001</c:v>
                </c:pt>
                <c:pt idx="1">
                  <c:v>4.6401286600000002</c:v>
                </c:pt>
                <c:pt idx="2">
                  <c:v>3.4148808700000002</c:v>
                </c:pt>
                <c:pt idx="3">
                  <c:v>5.6878583299999992</c:v>
                </c:pt>
                <c:pt idx="4">
                  <c:v>2.3088039499999997</c:v>
                </c:pt>
                <c:pt idx="5">
                  <c:v>76.029381139999998</c:v>
                </c:pt>
                <c:pt idx="6" formatCode="0.0">
                  <c:v>5.2144416499999995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E3-4936-9463-E75C62D4B6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93884064887146"/>
          <c:y val="0.24760861096137632"/>
          <c:w val="0.37767351709494817"/>
          <c:h val="0.717159582926213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881198550224626"/>
          <c:y val="0.1736048305485289"/>
          <c:w val="0.39555384906458324"/>
          <c:h val="0.76472520481706496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20.44628187</c:v>
                </c:pt>
                <c:pt idx="1">
                  <c:v>4.2963977299999998</c:v>
                </c:pt>
                <c:pt idx="2">
                  <c:v>2.2853729</c:v>
                </c:pt>
                <c:pt idx="3">
                  <c:v>55.613379770000002</c:v>
                </c:pt>
                <c:pt idx="4" formatCode="0.0">
                  <c:v>2.7664966500000001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9E-4B58-8524-D58A187F647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715776509038843"/>
          <c:y val="0.25991595740637014"/>
          <c:w val="0.40284223490961152"/>
          <c:h val="0.5539474127747898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1,6 %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6,4%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3,2%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56,8%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10,5%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85,0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705186201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2 283,8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1 393,8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2 500,0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-216,2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377440600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1 861,6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1 307,7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2 054,7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-193,2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B329FA9-B9FF-4526-B5BA-5A3231CC8B8C}"/>
              </a:ext>
            </a:extLst>
          </p:cNvPr>
          <p:cNvSpPr txBox="1"/>
          <p:nvPr/>
        </p:nvSpPr>
        <p:spPr>
          <a:xfrm>
            <a:off x="3475320" y="6415400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7" name="Таблица 4">
            <a:extLst>
              <a:ext uri="{FF2B5EF4-FFF2-40B4-BE49-F238E27FC236}">
                <a16:creationId xmlns:a16="http://schemas.microsoft.com/office/drawing/2014/main" id="{A056F8F5-5B8D-45EB-AB76-0B60CE87F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906494"/>
              </p:ext>
            </p:extLst>
          </p:nvPr>
        </p:nvGraphicFramePr>
        <p:xfrm>
          <a:off x="3915170" y="8003487"/>
          <a:ext cx="2518820" cy="5450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272520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01.02.2022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108782"/>
              </p:ext>
            </p:extLst>
          </p:nvPr>
        </p:nvGraphicFramePr>
        <p:xfrm>
          <a:off x="-118800" y="6547945"/>
          <a:ext cx="4033970" cy="2469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803253"/>
              </p:ext>
            </p:extLst>
          </p:nvPr>
        </p:nvGraphicFramePr>
        <p:xfrm>
          <a:off x="0" y="1161361"/>
          <a:ext cx="6857280" cy="3698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557986"/>
              </p:ext>
            </p:extLst>
          </p:nvPr>
        </p:nvGraphicFramePr>
        <p:xfrm>
          <a:off x="0" y="5193720"/>
          <a:ext cx="6858000" cy="3949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400" y="392256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6400" y="6727827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3079960662"/>
              </p:ext>
            </p:extLst>
          </p:nvPr>
        </p:nvGraphicFramePr>
        <p:xfrm>
          <a:off x="5473080" y="4216320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2823951575"/>
              </p:ext>
            </p:extLst>
          </p:nvPr>
        </p:nvGraphicFramePr>
        <p:xfrm>
          <a:off x="5473080" y="7011086"/>
          <a:ext cx="965160" cy="154692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1 233,9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536195"/>
              </p:ext>
            </p:extLst>
          </p:nvPr>
        </p:nvGraphicFramePr>
        <p:xfrm>
          <a:off x="0" y="730600"/>
          <a:ext cx="6857280" cy="270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6250295"/>
              </p:ext>
            </p:extLst>
          </p:nvPr>
        </p:nvGraphicFramePr>
        <p:xfrm>
          <a:off x="-90271" y="3546246"/>
          <a:ext cx="5783580" cy="2702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56131" y="4909703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124,6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389677"/>
              </p:ext>
            </p:extLst>
          </p:nvPr>
        </p:nvGraphicFramePr>
        <p:xfrm>
          <a:off x="26640" y="6294454"/>
          <a:ext cx="5391180" cy="2788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56131" y="7612630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85,4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746684733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2 500,0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85,0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274,5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22,6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92,8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2,5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103,9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5,2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1 537,4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48,3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175,8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43,3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169,0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75,8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3,6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0,7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0,1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14,3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0,0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8278987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2022 года муниципальные программы Новокубанского района исполнены в сумме 78,8 млн. руб., что составляет 3,4 %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113290"/>
              </p:ext>
            </p:extLst>
          </p:nvPr>
        </p:nvGraphicFramePr>
        <p:xfrm>
          <a:off x="390293" y="1298881"/>
          <a:ext cx="6206709" cy="6287016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2022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6661</TotalTime>
  <Words>641</Words>
  <Application>Microsoft Office PowerPoint</Application>
  <PresentationFormat>Экран (4:3)</PresentationFormat>
  <Paragraphs>264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730</cp:revision>
  <cp:lastPrinted>2021-06-28T07:36:31Z</cp:lastPrinted>
  <dcterms:modified xsi:type="dcterms:W3CDTF">2022-04-28T11:39:17Z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